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24"/>
  </p:notesMasterIdLst>
  <p:sldIdLst>
    <p:sldId id="256" r:id="rId2"/>
    <p:sldId id="278" r:id="rId3"/>
    <p:sldId id="270" r:id="rId4"/>
    <p:sldId id="271" r:id="rId5"/>
    <p:sldId id="272" r:id="rId6"/>
    <p:sldId id="276" r:id="rId7"/>
    <p:sldId id="288" r:id="rId8"/>
    <p:sldId id="283" r:id="rId9"/>
    <p:sldId id="289" r:id="rId10"/>
    <p:sldId id="291" r:id="rId11"/>
    <p:sldId id="294" r:id="rId12"/>
    <p:sldId id="295" r:id="rId13"/>
    <p:sldId id="296" r:id="rId14"/>
    <p:sldId id="292" r:id="rId15"/>
    <p:sldId id="293" r:id="rId16"/>
    <p:sldId id="277" r:id="rId17"/>
    <p:sldId id="286" r:id="rId18"/>
    <p:sldId id="282" r:id="rId19"/>
    <p:sldId id="281" r:id="rId20"/>
    <p:sldId id="280" r:id="rId21"/>
    <p:sldId id="265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AD2"/>
    <a:srgbClr val="E4E4E4"/>
    <a:srgbClr val="DC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1244B-526B-4E01-B5DB-691EC59C3734}" type="datetimeFigureOut">
              <a:rPr lang="pt-BR" smtClean="0"/>
              <a:t>17/02/2019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5E4C2-4EE3-40E0-B140-849F6C7A3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5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12A6-90A5-4665-9429-F6FF6387A6BA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0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2353-9ABD-4657-8C82-7BBD181F402F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9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A768-CE89-4258-9456-708817F6E9E1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4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082D3-C63D-46A6-A11E-71CDE6562867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7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5EAF-C61F-4607-A1E7-C1F0AF020682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3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969DD-27A8-47CF-B566-845F71D1E213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5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491F7-9949-45B1-95DA-E29055204472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3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1684-E323-47E4-8B50-38D5C9F750B5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160C-36EC-4FD5-9C0A-4994BAC5F17F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0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35E2-1CBD-432C-AB1E-E1BBFA9FFFC9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9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2D97-3173-4595-B68D-1068DBE43545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5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E48206-E0F6-4C97-B30A-94B15AC49505}" type="datetime1">
              <a:rPr lang="en-US" smtClean="0"/>
              <a:t>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63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70914" y="1523996"/>
            <a:ext cx="1876297" cy="164149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gency FB" panose="020B0503020202020204" pitchFamily="34" charset="0"/>
              </a:rPr>
              <a:t>Tupã 1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02419" y="3252887"/>
            <a:ext cx="3264394" cy="754025"/>
          </a:xfrm>
        </p:spPr>
        <p:txBody>
          <a:bodyPr>
            <a:no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ESTAÇÃO METEOROLÒGICA</a:t>
            </a:r>
            <a:endParaRPr lang="pt-BR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07" y="2243748"/>
            <a:ext cx="1072898" cy="130149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284704" y="354524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Campus </a:t>
            </a:r>
          </a:p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Pessoa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50273" y="962314"/>
            <a:ext cx="8917577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00" cap="sm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FEDERAL DE EDUCAÇÃO, CIÊNCIA E TECNOLÓGIA DA PARAÍBA</a:t>
            </a:r>
          </a:p>
          <a:p>
            <a:pPr algn="ctr"/>
            <a:r>
              <a:rPr lang="pt-BR" sz="1600" cap="sm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COORDENAÇÃO DO CURSO SUPERIOR DE</a:t>
            </a:r>
          </a:p>
          <a:p>
            <a:pPr algn="ctr"/>
            <a:r>
              <a:rPr lang="pt-BR" sz="1600" cap="sm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BACHARELADO EM ENGENHARIA ELÉTRICA</a:t>
            </a:r>
            <a:endParaRPr lang="pt-BR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A8F25E85-62AB-403B-A88F-C3D9061357FC}"/>
              </a:ext>
            </a:extLst>
          </p:cNvPr>
          <p:cNvSpPr/>
          <p:nvPr/>
        </p:nvSpPr>
        <p:spPr>
          <a:xfrm>
            <a:off x="124883" y="4268644"/>
            <a:ext cx="3390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pt-BR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atric</a:t>
            </a:r>
            <a:r>
              <a:rPr lang="pt-BR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cap="all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pt-BR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acouth</a:t>
            </a:r>
            <a:r>
              <a:rPr lang="pt-BR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cap="all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ilva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8F25E85-62AB-403B-A88F-C3D9061357FC}"/>
              </a:ext>
            </a:extLst>
          </p:cNvPr>
          <p:cNvSpPr/>
          <p:nvPr/>
        </p:nvSpPr>
        <p:spPr>
          <a:xfrm>
            <a:off x="6343873" y="4268644"/>
            <a:ext cx="22044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Alunos: 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 </a:t>
            </a:r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Sarmento</a:t>
            </a:r>
          </a:p>
          <a:p>
            <a:pPr lvl="1"/>
            <a:r>
              <a:rPr lang="pt-BR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Iury</a:t>
            </a:r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Matheus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Leomim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Falcão</a:t>
            </a:r>
          </a:p>
          <a:p>
            <a:pPr lvl="1"/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Victor Herbert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604432" y="5540355"/>
            <a:ext cx="18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Fevereiro, 2019.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e Recursos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Site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lvl="1" indent="0">
              <a:buNone/>
            </a:pPr>
            <a:endParaRPr lang="pt-BR" sz="2400" dirty="0" smtClean="0"/>
          </a:p>
          <a:p>
            <a:r>
              <a:rPr lang="pt-BR" sz="2400" dirty="0" smtClean="0"/>
              <a:t>Front-</a:t>
            </a:r>
            <a:r>
              <a:rPr lang="pt-BR" sz="2400" dirty="0" err="1" smtClean="0"/>
              <a:t>end</a:t>
            </a:r>
            <a:endParaRPr lang="pt-BR" sz="2400" dirty="0" smtClean="0"/>
          </a:p>
          <a:p>
            <a:pPr lvl="1"/>
            <a:r>
              <a:rPr lang="pt-BR" sz="2400" dirty="0" err="1" smtClean="0"/>
              <a:t>Bootstrap</a:t>
            </a:r>
            <a:endParaRPr lang="pt-BR" sz="2400" dirty="0" smtClean="0"/>
          </a:p>
          <a:p>
            <a:pPr lvl="1"/>
            <a:r>
              <a:rPr lang="pt-BR" sz="2400" dirty="0" err="1" smtClean="0"/>
              <a:t>Javascript</a:t>
            </a:r>
            <a:endParaRPr lang="pt-BR" sz="2400" dirty="0" smtClean="0"/>
          </a:p>
          <a:p>
            <a:pPr lvl="1"/>
            <a:r>
              <a:rPr lang="pt-BR" sz="2400" dirty="0" err="1" smtClean="0"/>
              <a:t>JsCharts</a:t>
            </a:r>
            <a:endParaRPr lang="pt-BR" sz="2400" dirty="0" smtClean="0"/>
          </a:p>
          <a:p>
            <a:pPr lvl="1"/>
            <a:endParaRPr lang="pt-BR" sz="2400" dirty="0" smtClean="0"/>
          </a:p>
          <a:p>
            <a:r>
              <a:rPr lang="pt-BR" sz="2400" dirty="0" smtClean="0"/>
              <a:t>Back-</a:t>
            </a:r>
            <a:r>
              <a:rPr lang="pt-BR" sz="2400" dirty="0" err="1" smtClean="0"/>
              <a:t>End</a:t>
            </a:r>
            <a:endParaRPr lang="pt-BR" sz="2400" dirty="0" smtClean="0"/>
          </a:p>
          <a:p>
            <a:pPr lvl="1"/>
            <a:r>
              <a:rPr lang="pt-BR" sz="2400" dirty="0" err="1" smtClean="0"/>
              <a:t>Flask</a:t>
            </a:r>
            <a:endParaRPr lang="pt-BR" sz="24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</a:t>
            </a:r>
            <a:br>
              <a:rPr lang="pt-BR" dirty="0" smtClean="0"/>
            </a:br>
            <a:r>
              <a:rPr lang="pt-BR" dirty="0" smtClean="0"/>
              <a:t>BME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059" y="2673301"/>
            <a:ext cx="8204357" cy="16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HTTP POST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857" y="1391123"/>
            <a:ext cx="8256629" cy="43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HTTP GET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2977" y="2103437"/>
            <a:ext cx="8251187" cy="25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Gráfico</a:t>
            </a:r>
            <a:br>
              <a:rPr lang="pt-BR" dirty="0" smtClean="0"/>
            </a:br>
            <a:r>
              <a:rPr lang="pt-BR" dirty="0" smtClean="0"/>
              <a:t>QT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759" y="1541585"/>
            <a:ext cx="7922205" cy="397242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Gráfico</a:t>
            </a:r>
            <a:br>
              <a:rPr lang="pt-BR" dirty="0" smtClean="0"/>
            </a:br>
            <a:r>
              <a:rPr lang="pt-BR" dirty="0" err="1" smtClean="0"/>
              <a:t>JsChart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951" y="727376"/>
            <a:ext cx="7023759" cy="58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1404693"/>
            <a:ext cx="8285162" cy="4039470"/>
          </a:xfr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Site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31" y="1422540"/>
            <a:ext cx="8349860" cy="4003776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66" y="1123837"/>
            <a:ext cx="8306534" cy="5011007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QT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58" y="1001221"/>
            <a:ext cx="8296275" cy="4846414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54745" y="852879"/>
            <a:ext cx="5500468" cy="5205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9" y="1665790"/>
            <a:ext cx="4290999" cy="3579223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ctrTitle" idx="4294967295"/>
          </p:nvPr>
        </p:nvSpPr>
        <p:spPr>
          <a:xfrm>
            <a:off x="6259947" y="1817548"/>
            <a:ext cx="5735637" cy="876300"/>
          </a:xfrm>
        </p:spPr>
        <p:txBody>
          <a:bodyPr>
            <a:normAutofit fontScale="90000"/>
          </a:bodyPr>
          <a:lstStyle/>
          <a:p>
            <a:r>
              <a:rPr lang="pt-BR" sz="6600" dirty="0" smtClean="0">
                <a:latin typeface="Agency FB" panose="020B0503020202020204" pitchFamily="34" charset="0"/>
              </a:rPr>
              <a:t>T	= T</a:t>
            </a:r>
            <a:r>
              <a:rPr lang="pt-BR" sz="4400" dirty="0" smtClean="0">
                <a:latin typeface="Agency FB" panose="020B0503020202020204" pitchFamily="34" charset="0"/>
              </a:rPr>
              <a:t>emperatura</a:t>
            </a:r>
            <a:r>
              <a:rPr lang="pt-BR" dirty="0" smtClean="0">
                <a:latin typeface="Agency FB" panose="020B0503020202020204" pitchFamily="34" charset="0"/>
              </a:rPr>
              <a:t/>
            </a:r>
            <a:br>
              <a:rPr lang="pt-BR" dirty="0" smtClean="0">
                <a:latin typeface="Agency FB" panose="020B0503020202020204" pitchFamily="34" charset="0"/>
              </a:rPr>
            </a:br>
            <a:endParaRPr lang="pt-BR" sz="4800" dirty="0">
              <a:latin typeface="Agency FB" panose="020B0503020202020204" pitchFamily="34" charset="0"/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6259682" y="3230916"/>
            <a:ext cx="5735902" cy="11865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latin typeface="Agency FB" panose="020B0503020202020204" pitchFamily="34" charset="0"/>
              </a:rPr>
              <a:t>U	= U</a:t>
            </a:r>
            <a:r>
              <a:rPr lang="pt-BR" sz="4000" dirty="0" smtClean="0">
                <a:latin typeface="Agency FB" panose="020B0503020202020204" pitchFamily="34" charset="0"/>
              </a:rPr>
              <a:t>midade</a:t>
            </a:r>
            <a:r>
              <a:rPr lang="pt-BR" dirty="0" smtClean="0">
                <a:latin typeface="Agency FB" panose="020B0503020202020204" pitchFamily="34" charset="0"/>
              </a:rPr>
              <a:t/>
            </a:r>
            <a:br>
              <a:rPr lang="pt-BR" dirty="0" smtClean="0">
                <a:latin typeface="Agency FB" panose="020B0503020202020204" pitchFamily="34" charset="0"/>
              </a:rPr>
            </a:b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6259682" y="4632738"/>
            <a:ext cx="5735902" cy="971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300" dirty="0" smtClean="0">
                <a:latin typeface="Agency FB" panose="020B0503020202020204" pitchFamily="34" charset="0"/>
              </a:rPr>
              <a:t>PÃ	= </a:t>
            </a:r>
            <a:r>
              <a:rPr lang="pt-BR" dirty="0" smtClean="0">
                <a:latin typeface="Agency FB" panose="020B0503020202020204" pitchFamily="34" charset="0"/>
              </a:rPr>
              <a:t>P</a:t>
            </a:r>
            <a:r>
              <a:rPr lang="pt-BR" sz="4000" dirty="0" smtClean="0">
                <a:latin typeface="Agency FB" panose="020B0503020202020204" pitchFamily="34" charset="0"/>
              </a:rPr>
              <a:t>ressão </a:t>
            </a:r>
            <a:r>
              <a:rPr lang="pt-BR" dirty="0" smtClean="0">
                <a:latin typeface="Agency FB" panose="020B0503020202020204" pitchFamily="34" charset="0"/>
              </a:rPr>
              <a:t>A</a:t>
            </a:r>
            <a:r>
              <a:rPr lang="pt-BR" sz="4000" dirty="0" smtClean="0">
                <a:latin typeface="Agency FB" panose="020B0503020202020204" pitchFamily="34" charset="0"/>
              </a:rPr>
              <a:t>tmosférica</a:t>
            </a:r>
            <a:r>
              <a:rPr lang="pt-BR" sz="5300" dirty="0" smtClean="0">
                <a:latin typeface="Agency FB" panose="020B0503020202020204" pitchFamily="34" charset="0"/>
              </a:rPr>
              <a:t/>
            </a:r>
            <a:br>
              <a:rPr lang="pt-BR" sz="5300" dirty="0" smtClean="0">
                <a:latin typeface="Agency FB" panose="020B0503020202020204" pitchFamily="34" charset="0"/>
              </a:rPr>
            </a:br>
            <a:endParaRPr lang="pt-BR" sz="53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9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QT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06" y="1123837"/>
            <a:ext cx="8208962" cy="486154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BME280</a:t>
            </a:r>
            <a:r>
              <a:rPr lang="pt-BR" dirty="0" smtClean="0"/>
              <a:t>.</a:t>
            </a:r>
            <a:r>
              <a:rPr lang="pt-BR" b="1" dirty="0" smtClean="0"/>
              <a:t> </a:t>
            </a:r>
            <a:r>
              <a:rPr lang="pt-BR" b="1" dirty="0" smtClean="0">
                <a:solidFill>
                  <a:schemeClr val="tx1"/>
                </a:solidFill>
              </a:rPr>
              <a:t>BOSCH</a:t>
            </a:r>
            <a:r>
              <a:rPr lang="pt-BR" dirty="0" smtClean="0"/>
              <a:t>, </a:t>
            </a:r>
            <a:r>
              <a:rPr lang="pt-BR" dirty="0" smtClean="0">
                <a:solidFill>
                  <a:schemeClr val="tx1"/>
                </a:solidFill>
              </a:rPr>
              <a:t>2015</a:t>
            </a:r>
            <a:r>
              <a:rPr lang="pt-BR" dirty="0">
                <a:solidFill>
                  <a:schemeClr val="tx1"/>
                </a:solidFill>
              </a:rPr>
              <a:t>. Disponível em: &lt;https://cdn-shop.adafruit.com/datasheets/BST-BME280_DS001-10.pdf&gt;. Acesso em: </a:t>
            </a:r>
            <a:r>
              <a:rPr lang="pt-BR" dirty="0" smtClean="0">
                <a:solidFill>
                  <a:schemeClr val="tx1"/>
                </a:solidFill>
              </a:rPr>
              <a:t>03 fev. 2019.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ESP32 SERIES</a:t>
            </a:r>
            <a:r>
              <a:rPr lang="pt-BR" dirty="0" smtClean="0"/>
              <a:t>.</a:t>
            </a:r>
            <a:r>
              <a:rPr lang="pt-BR" b="1" dirty="0"/>
              <a:t> </a:t>
            </a:r>
            <a:r>
              <a:rPr lang="pt-BR" b="1" dirty="0" smtClean="0">
                <a:solidFill>
                  <a:schemeClr val="tx1"/>
                </a:solidFill>
              </a:rPr>
              <a:t>ESPRESSIF</a:t>
            </a:r>
            <a:r>
              <a:rPr lang="pt-BR" dirty="0" smtClean="0"/>
              <a:t>, </a:t>
            </a:r>
            <a:r>
              <a:rPr lang="pt-BR" dirty="0">
                <a:solidFill>
                  <a:schemeClr val="tx1"/>
                </a:solidFill>
              </a:rPr>
              <a:t>2015. Disponível em: &lt;https://www.espressif.com/sites/default/files/documentation/esp32_datasheet_en.pdf&gt;. Acesso em: 03 fev. </a:t>
            </a:r>
            <a:r>
              <a:rPr lang="pt-BR" dirty="0" smtClean="0">
                <a:solidFill>
                  <a:schemeClr val="tx1"/>
                </a:solidFill>
              </a:rPr>
              <a:t>2014.</a:t>
            </a:r>
          </a:p>
          <a:p>
            <a:r>
              <a:rPr lang="pt-BR" dirty="0" err="1" smtClean="0">
                <a:solidFill>
                  <a:schemeClr val="tx1"/>
                </a:solidFill>
              </a:rPr>
              <a:t>ProSignal</a:t>
            </a:r>
            <a:r>
              <a:rPr lang="pt-BR" dirty="0" err="1" smtClean="0"/>
              <a:t>.</a:t>
            </a:r>
            <a:r>
              <a:rPr lang="pt-BR" b="1" dirty="0" err="1" smtClean="0">
                <a:solidFill>
                  <a:schemeClr val="tx1"/>
                </a:solidFill>
              </a:rPr>
              <a:t>RoHs</a:t>
            </a:r>
            <a:r>
              <a:rPr lang="pt-BR" b="1" dirty="0" smtClean="0">
                <a:solidFill>
                  <a:schemeClr val="tx1"/>
                </a:solidFill>
              </a:rPr>
              <a:t> </a:t>
            </a:r>
            <a:r>
              <a:rPr lang="pt-BR" b="1" dirty="0" err="1" smtClean="0">
                <a:solidFill>
                  <a:schemeClr val="tx1"/>
                </a:solidFill>
              </a:rPr>
              <a:t>Compilant</a:t>
            </a:r>
            <a:r>
              <a:rPr lang="pt-BR" b="1" dirty="0" smtClean="0"/>
              <a:t>, </a:t>
            </a:r>
            <a:r>
              <a:rPr lang="pt-BR" dirty="0" smtClean="0">
                <a:solidFill>
                  <a:schemeClr val="tx1"/>
                </a:solidFill>
              </a:rPr>
              <a:t>2016. </a:t>
            </a:r>
            <a:r>
              <a:rPr lang="pt-BR" dirty="0">
                <a:solidFill>
                  <a:schemeClr val="tx1"/>
                </a:solidFill>
              </a:rPr>
              <a:t>Disponível em: </a:t>
            </a:r>
            <a:r>
              <a:rPr lang="pt-BR" dirty="0" smtClean="0">
                <a:solidFill>
                  <a:schemeClr val="tx1"/>
                </a:solidFill>
              </a:rPr>
              <a:t>&lt;http</a:t>
            </a:r>
            <a:r>
              <a:rPr lang="pt-BR" dirty="0">
                <a:solidFill>
                  <a:schemeClr val="tx1"/>
                </a:solidFill>
              </a:rPr>
              <a:t>://</a:t>
            </a:r>
            <a:r>
              <a:rPr lang="pt-BR" dirty="0" smtClean="0">
                <a:solidFill>
                  <a:schemeClr val="tx1"/>
                </a:solidFill>
              </a:rPr>
              <a:t>www.farnell.com/datasheets/2171929.pdf&gt;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Element14f</a:t>
            </a:r>
            <a:r>
              <a:rPr lang="pt-BR" dirty="0" smtClean="0"/>
              <a:t>. </a:t>
            </a:r>
            <a:r>
              <a:rPr lang="pt-BR" b="1" dirty="0" err="1" smtClean="0">
                <a:solidFill>
                  <a:schemeClr val="tx1"/>
                </a:solidFill>
              </a:rPr>
              <a:t>Farnell</a:t>
            </a:r>
            <a:r>
              <a:rPr lang="pt-BR" dirty="0" smtClean="0"/>
              <a:t>, </a:t>
            </a:r>
            <a:r>
              <a:rPr lang="pt-BR" dirty="0" smtClean="0">
                <a:solidFill>
                  <a:schemeClr val="tx1"/>
                </a:solidFill>
              </a:rPr>
              <a:t>2004. Disponível em</a:t>
            </a:r>
            <a:r>
              <a:rPr lang="pt-BR" dirty="0">
                <a:solidFill>
                  <a:schemeClr val="tx1"/>
                </a:solidFill>
              </a:rPr>
              <a:t>: </a:t>
            </a:r>
            <a:r>
              <a:rPr lang="pt-BR" dirty="0" smtClean="0">
                <a:solidFill>
                  <a:schemeClr val="tx1"/>
                </a:solidFill>
              </a:rPr>
              <a:t>&lt;http</a:t>
            </a:r>
            <a:r>
              <a:rPr lang="pt-BR" dirty="0">
                <a:solidFill>
                  <a:schemeClr val="tx1"/>
                </a:solidFill>
              </a:rPr>
              <a:t>://www.farnell.com/datasheets/57681.pdf &gt;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C5ADF-BC92-4750-A704-8A3D25109E73}" type="slidenum">
              <a:rPr lang="pt-BR" smtClean="0"/>
              <a:t>21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4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23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5420" y="2321167"/>
            <a:ext cx="1243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</a:rPr>
              <a:t>OBRIGADO PELA ATENÇÃO!!!</a:t>
            </a:r>
            <a:endParaRPr lang="pt-BR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Introdução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Objetivos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Materiais e Métodos 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Bibliotecas e Recursos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Comunicação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Resultados</a:t>
            </a:r>
            <a:endParaRPr lang="pt-BR" dirty="0">
              <a:solidFill>
                <a:schemeClr val="tx1"/>
              </a:solidFill>
            </a:endParaRPr>
          </a:p>
          <a:p>
            <a:pPr lvl="1"/>
            <a:r>
              <a:rPr lang="pt-BR" dirty="0">
                <a:solidFill>
                  <a:schemeClr val="tx1"/>
                </a:solidFill>
              </a:rPr>
              <a:t>Site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QT</a:t>
            </a:r>
          </a:p>
          <a:p>
            <a:r>
              <a:rPr lang="pt-BR" dirty="0">
                <a:solidFill>
                  <a:schemeClr val="tx1"/>
                </a:solidFill>
              </a:rPr>
              <a:t>Referências </a:t>
            </a:r>
            <a:r>
              <a:rPr lang="pt-BR" dirty="0" smtClean="0">
                <a:solidFill>
                  <a:schemeClr val="tx1"/>
                </a:solidFill>
              </a:rPr>
              <a:t>Bibliográficas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Importância de dados meteorológicos 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Impacto nas mais diversas áreas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Aplicações convencionais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69268" y="864108"/>
            <a:ext cx="7495418" cy="512064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Realizar medições de temperatura, pressão, umidade relativa do ar.</a:t>
            </a:r>
          </a:p>
          <a:p>
            <a:r>
              <a:rPr lang="pt-BR" dirty="0">
                <a:solidFill>
                  <a:schemeClr val="tx1"/>
                </a:solidFill>
              </a:rPr>
              <a:t>Disponibilizar dados localmente e a distância 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Alarme de dois pontos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Desenvolver um método replicável de </a:t>
            </a:r>
            <a:r>
              <a:rPr lang="pt-BR" dirty="0" smtClean="0">
                <a:solidFill>
                  <a:schemeClr val="tx1"/>
                </a:solidFill>
              </a:rPr>
              <a:t>baixo-custo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599938"/>
              </p:ext>
            </p:extLst>
          </p:nvPr>
        </p:nvGraphicFramePr>
        <p:xfrm>
          <a:off x="4577914" y="1891703"/>
          <a:ext cx="1946982" cy="2273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Image" r:id="rId3" imgW="2495160" imgH="2914200" progId="Photoshop.Image.13">
                  <p:embed/>
                </p:oleObj>
              </mc:Choice>
              <mc:Fallback>
                <p:oleObj name="Image" r:id="rId3" imgW="2495160" imgH="29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7914" y="1891703"/>
                        <a:ext cx="1946982" cy="2273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/>
          <p:cNvSpPr/>
          <p:nvPr/>
        </p:nvSpPr>
        <p:spPr>
          <a:xfrm>
            <a:off x="4170165" y="4801690"/>
            <a:ext cx="2354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Figura </a:t>
            </a:r>
            <a:r>
              <a:rPr lang="pt-BR" b="1" dirty="0" smtClean="0"/>
              <a:t>01: </a:t>
            </a:r>
            <a:r>
              <a:rPr lang="pt-BR" dirty="0" smtClean="0"/>
              <a:t>BME280</a:t>
            </a:r>
            <a:endParaRPr lang="pt-BR" dirty="0" smtClean="0"/>
          </a:p>
          <a:p>
            <a:pPr algn="ctr"/>
            <a:r>
              <a:rPr lang="pt-BR" dirty="0" smtClean="0"/>
              <a:t>Fonte</a:t>
            </a:r>
            <a:r>
              <a:rPr lang="pt-BR" dirty="0"/>
              <a:t>: </a:t>
            </a:r>
            <a:r>
              <a:rPr lang="pt-BR" dirty="0" smtClean="0"/>
              <a:t>Bosch, 2015</a:t>
            </a:r>
            <a:endParaRPr lang="pt-BR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080345"/>
              </p:ext>
            </p:extLst>
          </p:nvPr>
        </p:nvGraphicFramePr>
        <p:xfrm>
          <a:off x="8148533" y="1968020"/>
          <a:ext cx="2773425" cy="21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Image" r:id="rId5" imgW="6387840" imgH="5022360" progId="Photoshop.Image.13">
                  <p:embed/>
                </p:oleObj>
              </mc:Choice>
              <mc:Fallback>
                <p:oleObj name="Image" r:id="rId5" imgW="6387840" imgH="5022360" progId="Photoshop.Image.13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48533" y="1968020"/>
                        <a:ext cx="2773425" cy="218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/>
          <p:cNvSpPr/>
          <p:nvPr/>
        </p:nvSpPr>
        <p:spPr>
          <a:xfrm>
            <a:off x="8148533" y="4806297"/>
            <a:ext cx="2849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Figura </a:t>
            </a:r>
            <a:r>
              <a:rPr lang="pt-BR" b="1" dirty="0" smtClean="0"/>
              <a:t>02: </a:t>
            </a:r>
            <a:r>
              <a:rPr lang="pt-BR" dirty="0" smtClean="0"/>
              <a:t>NODEMCU-32S</a:t>
            </a:r>
            <a:r>
              <a:rPr lang="pt-BR" dirty="0"/>
              <a:t>.</a:t>
            </a:r>
          </a:p>
          <a:p>
            <a:pPr algn="ctr"/>
            <a:r>
              <a:rPr lang="pt-BR" dirty="0"/>
              <a:t>Fonte: </a:t>
            </a:r>
            <a:r>
              <a:rPr lang="pt-BR" dirty="0" err="1"/>
              <a:t>Espressif</a:t>
            </a:r>
            <a:r>
              <a:rPr lang="pt-BR" dirty="0"/>
              <a:t>, 2014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7757715" y="4815759"/>
            <a:ext cx="3969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Figura </a:t>
            </a:r>
            <a:r>
              <a:rPr lang="pt-BR" b="1" dirty="0" smtClean="0"/>
              <a:t>04: </a:t>
            </a:r>
            <a:r>
              <a:rPr lang="pt-BR" i="1" dirty="0" err="1"/>
              <a:t>Protoboard</a:t>
            </a:r>
            <a:endParaRPr lang="pt-BR" dirty="0"/>
          </a:p>
          <a:p>
            <a:pPr algn="ctr"/>
            <a:r>
              <a:rPr lang="pt-BR" dirty="0"/>
              <a:t>Fonte: </a:t>
            </a:r>
            <a:r>
              <a:rPr lang="pt-BR" dirty="0" smtClean="0"/>
              <a:t>Element14f</a:t>
            </a:r>
            <a:r>
              <a:rPr lang="pt-BR" dirty="0"/>
              <a:t>, </a:t>
            </a:r>
            <a:r>
              <a:rPr lang="pt-BR" dirty="0" smtClean="0"/>
              <a:t>2004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55" y="2322460"/>
            <a:ext cx="1903272" cy="190327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45609" y="4815760"/>
            <a:ext cx="3296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Figura </a:t>
            </a:r>
            <a:r>
              <a:rPr lang="pt-BR" b="1" dirty="0" smtClean="0"/>
              <a:t>03: </a:t>
            </a:r>
            <a:r>
              <a:rPr lang="pt-BR" dirty="0" err="1" smtClean="0"/>
              <a:t>Buzzer</a:t>
            </a:r>
            <a:endParaRPr lang="pt-BR" dirty="0"/>
          </a:p>
          <a:p>
            <a:pPr algn="ctr"/>
            <a:r>
              <a:rPr lang="pt-BR" dirty="0" smtClean="0"/>
              <a:t>Fonte</a:t>
            </a:r>
            <a:r>
              <a:rPr lang="pt-BR" dirty="0"/>
              <a:t>: </a:t>
            </a:r>
            <a:r>
              <a:rPr lang="pt-BR" dirty="0" err="1" smtClean="0"/>
              <a:t>ProSignal</a:t>
            </a:r>
            <a:r>
              <a:rPr lang="pt-BR" dirty="0" smtClean="0"/>
              <a:t>, 2016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112" y="2067951"/>
            <a:ext cx="3938417" cy="2045240"/>
          </a:xfrm>
          <a:prstGeom prst="rect">
            <a:avLst/>
          </a:prstGeom>
        </p:spPr>
      </p:pic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1" r="33961"/>
          <a:stretch/>
        </p:blipFill>
        <p:spPr>
          <a:xfrm>
            <a:off x="5885319" y="1370947"/>
            <a:ext cx="1515292" cy="31065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91" y="1720078"/>
            <a:ext cx="1415899" cy="1066773"/>
          </a:xfrm>
          <a:prstGeom prst="rect">
            <a:avLst/>
          </a:prstGeom>
        </p:spPr>
      </p:pic>
      <p:cxnSp>
        <p:nvCxnSpPr>
          <p:cNvPr id="23" name="Conector reto 22"/>
          <p:cNvCxnSpPr/>
          <p:nvPr/>
        </p:nvCxnSpPr>
        <p:spPr>
          <a:xfrm>
            <a:off x="5945735" y="1240318"/>
            <a:ext cx="165735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 flipV="1">
            <a:off x="7603085" y="1240318"/>
            <a:ext cx="0" cy="49012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V="1">
            <a:off x="5945735" y="1240318"/>
            <a:ext cx="0" cy="56464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8863176" y="1748940"/>
            <a:ext cx="123030" cy="8458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/>
          <p:nvPr/>
        </p:nvCxnSpPr>
        <p:spPr>
          <a:xfrm flipH="1" flipV="1">
            <a:off x="7603085" y="1730446"/>
            <a:ext cx="1581956" cy="40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H="1" flipV="1">
            <a:off x="7595792" y="1977820"/>
            <a:ext cx="1581956" cy="4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7330035" y="1804961"/>
            <a:ext cx="290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>
            <a:off x="7603085" y="1804961"/>
            <a:ext cx="0" cy="1910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 flipH="1" flipV="1">
            <a:off x="7462126" y="2220573"/>
            <a:ext cx="1709722" cy="1448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7322042" y="2077996"/>
            <a:ext cx="153277" cy="60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7475319" y="2072270"/>
            <a:ext cx="0" cy="14830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>
            <a:off x="7342702" y="2499669"/>
            <a:ext cx="1445765" cy="82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 flipH="1" flipV="1">
            <a:off x="8778585" y="2459664"/>
            <a:ext cx="387832" cy="1140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 flipH="1">
            <a:off x="8778585" y="2459664"/>
            <a:ext cx="9882" cy="482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m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63" y="3358000"/>
            <a:ext cx="1119457" cy="1119457"/>
          </a:xfrm>
          <a:prstGeom prst="rect">
            <a:avLst/>
          </a:prstGeom>
        </p:spPr>
      </p:pic>
      <p:cxnSp>
        <p:nvCxnSpPr>
          <p:cNvPr id="76" name="Conector reto 75"/>
          <p:cNvCxnSpPr/>
          <p:nvPr/>
        </p:nvCxnSpPr>
        <p:spPr>
          <a:xfrm flipH="1" flipV="1">
            <a:off x="7807949" y="3993586"/>
            <a:ext cx="1581956" cy="40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 flipV="1">
            <a:off x="5682845" y="4477457"/>
            <a:ext cx="1581956" cy="40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/>
          <p:nvPr/>
        </p:nvCxnSpPr>
        <p:spPr>
          <a:xfrm flipH="1" flipV="1">
            <a:off x="5678744" y="3849660"/>
            <a:ext cx="4102" cy="62779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5678744" y="3849660"/>
            <a:ext cx="31337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V="1">
            <a:off x="7801811" y="3993586"/>
            <a:ext cx="1018" cy="48387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/>
          <p:cNvCxnSpPr/>
          <p:nvPr/>
        </p:nvCxnSpPr>
        <p:spPr>
          <a:xfrm flipH="1">
            <a:off x="7262751" y="4477457"/>
            <a:ext cx="539060" cy="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 flipH="1">
            <a:off x="7738099" y="4281046"/>
            <a:ext cx="18315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/>
          <p:cNvCxnSpPr/>
          <p:nvPr/>
        </p:nvCxnSpPr>
        <p:spPr>
          <a:xfrm flipH="1" flipV="1">
            <a:off x="5612995" y="4764917"/>
            <a:ext cx="2125104" cy="83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/>
          <p:cNvCxnSpPr/>
          <p:nvPr/>
        </p:nvCxnSpPr>
        <p:spPr>
          <a:xfrm flipH="1" flipV="1">
            <a:off x="5608894" y="4137120"/>
            <a:ext cx="4102" cy="627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>
            <a:off x="5608894" y="4128756"/>
            <a:ext cx="383228" cy="83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 flipV="1">
            <a:off x="7738118" y="4281046"/>
            <a:ext cx="1018" cy="483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/>
          <p:nvPr/>
        </p:nvCxnSpPr>
        <p:spPr>
          <a:xfrm flipH="1" flipV="1">
            <a:off x="9569681" y="4163560"/>
            <a:ext cx="2207" cy="1174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 103"/>
          <p:cNvSpPr/>
          <p:nvPr/>
        </p:nvSpPr>
        <p:spPr>
          <a:xfrm>
            <a:off x="5272122" y="5447560"/>
            <a:ext cx="4406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Figura </a:t>
            </a:r>
            <a:r>
              <a:rPr lang="pt-BR" b="1" dirty="0" smtClean="0"/>
              <a:t>05: </a:t>
            </a:r>
            <a:r>
              <a:rPr lang="pt-BR" dirty="0" smtClean="0"/>
              <a:t>Esquema elétrico do projeto.</a:t>
            </a:r>
            <a:endParaRPr lang="pt-BR" dirty="0"/>
          </a:p>
          <a:p>
            <a:pPr algn="ctr"/>
            <a:r>
              <a:rPr lang="pt-BR" dirty="0"/>
              <a:t>Fonte: </a:t>
            </a:r>
            <a:r>
              <a:rPr lang="pt-BR" dirty="0" smtClean="0"/>
              <a:t>Autoria Própria</a:t>
            </a:r>
            <a:endParaRPr lang="pt-BR" dirty="0"/>
          </a:p>
        </p:txBody>
      </p:sp>
      <p:cxnSp>
        <p:nvCxnSpPr>
          <p:cNvPr id="105" name="Conector reto 104"/>
          <p:cNvCxnSpPr/>
          <p:nvPr/>
        </p:nvCxnSpPr>
        <p:spPr>
          <a:xfrm>
            <a:off x="9166417" y="1977820"/>
            <a:ext cx="106537" cy="87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spaço Reservado para Número de Slide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 e Recursos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QT</a:t>
            </a:r>
          </a:p>
          <a:p>
            <a:pPr lvl="1"/>
            <a:r>
              <a:rPr lang="pt-BR" sz="2400" dirty="0" err="1"/>
              <a:t>Qserial</a:t>
            </a:r>
            <a:endParaRPr lang="pt-BR" sz="2400" dirty="0"/>
          </a:p>
          <a:p>
            <a:pPr lvl="1"/>
            <a:r>
              <a:rPr lang="pt-BR" sz="2400" dirty="0" err="1"/>
              <a:t>QCustomPlot</a:t>
            </a:r>
            <a:endParaRPr lang="pt-BR" sz="2400" dirty="0"/>
          </a:p>
          <a:p>
            <a:endParaRPr lang="pt-BR" sz="2400" dirty="0" smtClean="0"/>
          </a:p>
          <a:p>
            <a:r>
              <a:rPr lang="pt-BR" sz="2400" dirty="0" smtClean="0"/>
              <a:t>ESP32</a:t>
            </a:r>
          </a:p>
          <a:p>
            <a:pPr lvl="1"/>
            <a:r>
              <a:rPr lang="pt-BR" sz="2400" dirty="0" smtClean="0"/>
              <a:t>BMEI2C.h</a:t>
            </a:r>
          </a:p>
          <a:p>
            <a:pPr lvl="1"/>
            <a:r>
              <a:rPr lang="pt-BR" sz="2400" dirty="0" err="1" smtClean="0"/>
              <a:t>Wifi.h</a:t>
            </a:r>
            <a:endParaRPr lang="pt-BR" sz="2400" dirty="0"/>
          </a:p>
          <a:p>
            <a:pPr lvl="1"/>
            <a:r>
              <a:rPr lang="pt-BR" sz="2400" dirty="0" err="1" smtClean="0"/>
              <a:t>HTTPClient.h</a:t>
            </a:r>
            <a:endParaRPr lang="pt-BR" sz="2400" dirty="0" smtClean="0"/>
          </a:p>
          <a:p>
            <a:pPr lvl="1"/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3" y="160321"/>
            <a:ext cx="1687489" cy="14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442</TotalTime>
  <Words>294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Agency FB</vt:lpstr>
      <vt:lpstr>Calibri</vt:lpstr>
      <vt:lpstr>Corbel</vt:lpstr>
      <vt:lpstr>Times New Roman</vt:lpstr>
      <vt:lpstr>Wingdings 2</vt:lpstr>
      <vt:lpstr>Quadro</vt:lpstr>
      <vt:lpstr>Image</vt:lpstr>
      <vt:lpstr>Tupã 1</vt:lpstr>
      <vt:lpstr>T = Temperatura </vt:lpstr>
      <vt:lpstr>Sumário</vt:lpstr>
      <vt:lpstr>Introdução</vt:lpstr>
      <vt:lpstr>Objetivos</vt:lpstr>
      <vt:lpstr>Materiais e Métodos</vt:lpstr>
      <vt:lpstr>Materiais e Métodos</vt:lpstr>
      <vt:lpstr>Materiais e Métodos</vt:lpstr>
      <vt:lpstr>Bibliotecas e Recursos</vt:lpstr>
      <vt:lpstr>Bibliotecas e Recursos  Site</vt:lpstr>
      <vt:lpstr>Sensor BME</vt:lpstr>
      <vt:lpstr>HTTP POST</vt:lpstr>
      <vt:lpstr>HTTP GET</vt:lpstr>
      <vt:lpstr>Gráfico QT</vt:lpstr>
      <vt:lpstr>Gráfico JsChart</vt:lpstr>
      <vt:lpstr>Site</vt:lpstr>
      <vt:lpstr>Site</vt:lpstr>
      <vt:lpstr>QT</vt:lpstr>
      <vt:lpstr>QT</vt:lpstr>
      <vt:lpstr>QT</vt:lpstr>
      <vt:lpstr>Referências Bibliográficas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Tupã 1</dc:title>
  <dc:creator>Victor Herbert</dc:creator>
  <cp:lastModifiedBy>Victor Herbert</cp:lastModifiedBy>
  <cp:revision>46</cp:revision>
  <dcterms:created xsi:type="dcterms:W3CDTF">2019-02-03T20:59:23Z</dcterms:created>
  <dcterms:modified xsi:type="dcterms:W3CDTF">2019-02-18T04:39:26Z</dcterms:modified>
</cp:coreProperties>
</file>